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36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53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614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391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51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048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565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1277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338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8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808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77F6E-65A4-4339-B63A-7F2C6549E745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8139A-435C-4E58-8D88-6A720A28C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246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" y="0"/>
            <a:ext cx="12191943" cy="6857162"/>
          </a:xfrm>
          <a:prstGeom prst="rect">
            <a:avLst/>
          </a:prstGeom>
        </p:spPr>
      </p:pic>
      <p:sp>
        <p:nvSpPr>
          <p:cNvPr id="5" name="텍스트 개체 틀 2">
            <a:extLst>
              <a:ext uri="{FF2B5EF4-FFF2-40B4-BE49-F238E27FC236}">
                <a16:creationId xmlns:a16="http://schemas.microsoft.com/office/drawing/2014/main" id="{155C9595-D61F-46A1-5410-E7BF5FF0D34E}"/>
              </a:ext>
            </a:extLst>
          </p:cNvPr>
          <p:cNvSpPr txBox="1">
            <a:spLocks/>
          </p:cNvSpPr>
          <p:nvPr/>
        </p:nvSpPr>
        <p:spPr>
          <a:xfrm>
            <a:off x="345728" y="4455211"/>
            <a:ext cx="11520000" cy="6378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Name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9A578E3E-B2FA-A026-798B-B13C5878517F}"/>
              </a:ext>
            </a:extLst>
          </p:cNvPr>
          <p:cNvSpPr txBox="1">
            <a:spLocks/>
          </p:cNvSpPr>
          <p:nvPr/>
        </p:nvSpPr>
        <p:spPr>
          <a:xfrm>
            <a:off x="336000" y="2402789"/>
            <a:ext cx="11520000" cy="739854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Title</a:t>
            </a:r>
            <a:endParaRPr lang="ko-KR" alt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텍스트 개체 틀 2">
            <a:extLst>
              <a:ext uri="{FF2B5EF4-FFF2-40B4-BE49-F238E27FC236}">
                <a16:creationId xmlns:a16="http://schemas.microsoft.com/office/drawing/2014/main" id="{4BC641D1-FCCD-3765-8DFF-77E0E3B5892F}"/>
              </a:ext>
            </a:extLst>
          </p:cNvPr>
          <p:cNvSpPr txBox="1">
            <a:spLocks/>
          </p:cNvSpPr>
          <p:nvPr/>
        </p:nvSpPr>
        <p:spPr>
          <a:xfrm>
            <a:off x="336000" y="5585511"/>
            <a:ext cx="11520000" cy="6378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1294919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A4C73A3D-32D1-2485-0BFD-1ED7A122BF4C}"/>
              </a:ext>
            </a:extLst>
          </p:cNvPr>
          <p:cNvSpPr txBox="1">
            <a:spLocks noChangeArrowheads="1"/>
          </p:cNvSpPr>
          <p:nvPr/>
        </p:nvSpPr>
        <p:spPr>
          <a:xfrm>
            <a:off x="1231965" y="4773555"/>
            <a:ext cx="9728070" cy="11294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Tx/>
              <a:buNone/>
              <a:defRPr/>
            </a:pPr>
            <a:r>
              <a:rPr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no </a:t>
            </a:r>
            <a:r>
              <a:rPr lang="ja-JP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or financial interests to declare</a:t>
            </a:r>
            <a:r>
              <a:rPr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no financial support from an industry source at the current presentation.</a:t>
            </a:r>
            <a:endParaRPr lang="en-US" altLang="ja-JP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正方形/長方形 3">
            <a:extLst>
              <a:ext uri="{FF2B5EF4-FFF2-40B4-BE49-F238E27FC236}">
                <a16:creationId xmlns:a16="http://schemas.microsoft.com/office/drawing/2014/main" id="{14AF767A-7C1D-CAC8-8DDA-0348411C3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50" y="-5535"/>
            <a:ext cx="8051800" cy="116955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atinLnBrk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US" altLang="ja-JP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Use the following slide to disclose any conflicts of interest.  </a:t>
            </a:r>
          </a:p>
          <a:p>
            <a:pPr latinLnBrk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US" altLang="ja-JP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Form A:</a:t>
            </a:r>
            <a:r>
              <a:rPr lang="en-US" altLang="ja-JP" sz="1500" b="1" dirty="0">
                <a:solidFill>
                  <a:srgbClr val="FFFF00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 NO </a:t>
            </a:r>
            <a:r>
              <a:rPr lang="en-US" altLang="ja-JP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conflicts of interest to declare.</a:t>
            </a:r>
          </a:p>
          <a:p>
            <a:pPr latinLnBrk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altLang="ko-KR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- Insert this slide at </a:t>
            </a:r>
            <a:r>
              <a:rPr lang="en-US" altLang="ko-KR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second slide of your presentation.</a:t>
            </a:r>
            <a:endParaRPr lang="en-GB" altLang="ko-KR" sz="1500" b="1" dirty="0">
              <a:solidFill>
                <a:schemeClr val="bg1"/>
              </a:solidFill>
              <a:latin typeface="Times New Roman" panose="02020603050405020304" pitchFamily="18" charset="0"/>
              <a:ea typeface="HGP創英角ｺﾞｼｯｸUB" panose="020B0A00000000000000" pitchFamily="34" charset="-128"/>
              <a:cs typeface="Times New Roman" panose="02020603050405020304" pitchFamily="18" charset="0"/>
            </a:endParaRPr>
          </a:p>
          <a:p>
            <a:pPr latinLnBrk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altLang="ko-KR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- This is </a:t>
            </a:r>
            <a:r>
              <a:rPr lang="en-GB" altLang="ko-KR" sz="1500" b="1" dirty="0">
                <a:solidFill>
                  <a:srgbClr val="FFFF00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a mandatory </a:t>
            </a:r>
            <a:r>
              <a:rPr lang="en-GB" altLang="ko-KR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requirement by the authorities.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B53AA8CE-AA02-93C1-7082-29C44987C861}"/>
              </a:ext>
            </a:extLst>
          </p:cNvPr>
          <p:cNvSpPr txBox="1">
            <a:spLocks noChangeArrowheads="1"/>
          </p:cNvSpPr>
          <p:nvPr/>
        </p:nvSpPr>
        <p:spPr>
          <a:xfrm>
            <a:off x="1773237" y="1553029"/>
            <a:ext cx="8645525" cy="2612571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0000"/>
              </a:lnSpc>
            </a:pPr>
            <a:r>
              <a:rPr lang="en-US" altLang="ja-JP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ICMRI </a:t>
            </a:r>
            <a:r>
              <a:rPr lang="en-US" altLang="ja-JP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 Disclosure</a:t>
            </a:r>
            <a:r>
              <a:rPr lang="en-US" altLang="ja-JP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ja-JP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Author:</a:t>
            </a:r>
            <a:r>
              <a:rPr lang="ja-JP" altLang="en-US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ko-KR" sz="29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endParaRPr lang="en-US" altLang="ja-JP" sz="29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14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D20B69D-814C-BCD6-1041-25CCB5595BC5}"/>
              </a:ext>
            </a:extLst>
          </p:cNvPr>
          <p:cNvSpPr txBox="1">
            <a:spLocks noChangeArrowheads="1"/>
          </p:cNvSpPr>
          <p:nvPr/>
        </p:nvSpPr>
        <p:spPr>
          <a:xfrm>
            <a:off x="1760537" y="1539514"/>
            <a:ext cx="8645525" cy="2612571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0000"/>
              </a:lnSpc>
            </a:pPr>
            <a:r>
              <a:rPr lang="en-US" altLang="ja-JP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ICMRI </a:t>
            </a:r>
            <a:r>
              <a:rPr lang="en-US" altLang="ja-JP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 Disclosure</a:t>
            </a:r>
            <a:r>
              <a:rPr lang="en-US" altLang="ja-JP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ja-JP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Author:</a:t>
            </a:r>
            <a:r>
              <a:rPr lang="ja-JP" altLang="en-US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ko-KR" sz="29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endParaRPr lang="en-US" altLang="ja-JP" sz="29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7FF0F4C-2713-64AF-D8D1-4C0C53C03D94}"/>
              </a:ext>
            </a:extLst>
          </p:cNvPr>
          <p:cNvSpPr txBox="1">
            <a:spLocks noChangeArrowheads="1"/>
          </p:cNvSpPr>
          <p:nvPr/>
        </p:nvSpPr>
        <p:spPr>
          <a:xfrm>
            <a:off x="471486" y="4410392"/>
            <a:ext cx="11587164" cy="2118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40000"/>
              </a:lnSpc>
              <a:tabLst>
                <a:tab pos="357188" algn="l"/>
                <a:tab pos="5108575" algn="l"/>
              </a:tabLst>
            </a:pP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currently have, or I have had in the past two years, an affiliation or financial  interest with business corporation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(s): </a:t>
            </a:r>
          </a:p>
          <a:p>
            <a:pPr algn="just">
              <a:lnSpc>
                <a:spcPct val="140000"/>
              </a:lnSpc>
              <a:tabLst>
                <a:tab pos="357188" algn="l"/>
                <a:tab pos="5108575" algn="l"/>
              </a:tabLst>
            </a:pP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Consulting Fees, P</a:t>
            </a:r>
            <a:r>
              <a:rPr lang="ja-JP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atent Royalties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Licensing Fees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No</a:t>
            </a:r>
          </a:p>
          <a:p>
            <a:pPr algn="just">
              <a:lnSpc>
                <a:spcPct val="140000"/>
              </a:lnSpc>
              <a:tabLst>
                <a:tab pos="357188" algn="l"/>
                <a:tab pos="5108575" algn="l"/>
              </a:tabLst>
            </a:pP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ja-JP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Funding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s: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Yes, Company name</a:t>
            </a:r>
          </a:p>
          <a:p>
            <a:pPr algn="just">
              <a:lnSpc>
                <a:spcPct val="140000"/>
              </a:lnSpc>
              <a:tabLst>
                <a:tab pos="357188" algn="l"/>
                <a:tab pos="5108575" algn="l"/>
              </a:tabLst>
            </a:pP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No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3DC594F-D7AC-F5BD-C523-3D8683251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051800" cy="116955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atinLnBrk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US" altLang="ja-JP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Use the following slide to disclose any conflicts of interest.  </a:t>
            </a:r>
          </a:p>
          <a:p>
            <a:pPr latinLnBrk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US" altLang="ja-JP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Form B:</a:t>
            </a:r>
            <a:r>
              <a:rPr lang="en-US" altLang="ja-JP" sz="1500" b="1" dirty="0">
                <a:solidFill>
                  <a:srgbClr val="FFFF00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 With </a:t>
            </a:r>
            <a:r>
              <a:rPr lang="en-US" altLang="ja-JP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conflicts of interest to declare.</a:t>
            </a:r>
          </a:p>
          <a:p>
            <a:pPr latinLnBrk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altLang="ko-KR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- Insert this slide at </a:t>
            </a:r>
            <a:r>
              <a:rPr lang="en-US" altLang="ko-KR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second slide of your presentation.</a:t>
            </a:r>
            <a:endParaRPr lang="en-GB" altLang="ko-KR" sz="1500" b="1" dirty="0">
              <a:solidFill>
                <a:schemeClr val="bg1"/>
              </a:solidFill>
              <a:latin typeface="Times New Roman" panose="02020603050405020304" pitchFamily="18" charset="0"/>
              <a:ea typeface="HGP創英角ｺﾞｼｯｸUB" panose="020B0A00000000000000" pitchFamily="34" charset="-128"/>
              <a:cs typeface="Times New Roman" panose="02020603050405020304" pitchFamily="18" charset="0"/>
            </a:endParaRPr>
          </a:p>
          <a:p>
            <a:pPr latinLnBrk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altLang="ko-KR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- This is </a:t>
            </a:r>
            <a:r>
              <a:rPr lang="en-GB" altLang="ko-KR" sz="1500" b="1" dirty="0">
                <a:solidFill>
                  <a:srgbClr val="FFFF00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a mandatory </a:t>
            </a:r>
            <a:r>
              <a:rPr lang="en-GB" altLang="ko-KR" sz="1500" b="1" dirty="0">
                <a:solidFill>
                  <a:schemeClr val="bg1"/>
                </a:solidFill>
                <a:latin typeface="Times New Roman" panose="02020603050405020304" pitchFamily="18" charset="0"/>
                <a:ea typeface="HGP創英角ｺﾞｼｯｸUB" panose="020B0A00000000000000" pitchFamily="34" charset="-128"/>
                <a:cs typeface="Times New Roman" panose="02020603050405020304" pitchFamily="18" charset="0"/>
              </a:rPr>
              <a:t>requirement by the authorities.</a:t>
            </a:r>
          </a:p>
        </p:txBody>
      </p:sp>
    </p:spTree>
    <p:extLst>
      <p:ext uri="{BB962C8B-B14F-4D97-AF65-F5344CB8AC3E}">
        <p14:creationId xmlns:p14="http://schemas.microsoft.com/office/powerpoint/2010/main" val="10343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" y="4759"/>
            <a:ext cx="12184972" cy="6853241"/>
          </a:xfrm>
          <a:prstGeom prst="rect">
            <a:avLst/>
          </a:prstGeom>
        </p:spPr>
      </p:pic>
      <p:sp>
        <p:nvSpPr>
          <p:cNvPr id="5" name="正方形/長方形 3">
            <a:extLst>
              <a:ext uri="{FF2B5EF4-FFF2-40B4-BE49-F238E27FC236}">
                <a16:creationId xmlns:a16="http://schemas.microsoft.com/office/drawing/2014/main" id="{29C19CAD-E01E-9D5E-2654-60D5CAA77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59723"/>
            <a:ext cx="121920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kumimoji="0" lang="en-US" altLang="ja-JP" b="1" dirty="0">
                <a:solidFill>
                  <a:schemeClr val="bg1">
                    <a:lumMod val="65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* Please use this slide if necessary * </a:t>
            </a:r>
          </a:p>
        </p:txBody>
      </p:sp>
    </p:spTree>
    <p:extLst>
      <p:ext uri="{BB962C8B-B14F-4D97-AF65-F5344CB8AC3E}">
        <p14:creationId xmlns:p14="http://schemas.microsoft.com/office/powerpoint/2010/main" val="79243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3">
            <a:extLst>
              <a:ext uri="{FF2B5EF4-FFF2-40B4-BE49-F238E27FC236}">
                <a16:creationId xmlns:a16="http://schemas.microsoft.com/office/drawing/2014/main" id="{9BD75D1D-6C8B-F99D-E5B1-DF8D7F85A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59723"/>
            <a:ext cx="121920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kumimoji="0" lang="en-US" altLang="ja-JP" b="1" dirty="0">
                <a:solidFill>
                  <a:schemeClr val="bg1">
                    <a:lumMod val="65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* Please use this slide if necessary * </a:t>
            </a:r>
          </a:p>
        </p:txBody>
      </p:sp>
    </p:spTree>
    <p:extLst>
      <p:ext uri="{BB962C8B-B14F-4D97-AF65-F5344CB8AC3E}">
        <p14:creationId xmlns:p14="http://schemas.microsoft.com/office/powerpoint/2010/main" val="153769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365</Words>
  <Application>Microsoft Office PowerPoint</Application>
  <PresentationFormat>와이드스크린</PresentationFormat>
  <Paragraphs>21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3" baseType="lpstr">
      <vt:lpstr>HGP創英角ｺﾞｼｯｸUB</vt:lpstr>
      <vt:lpstr>游ゴシック</vt:lpstr>
      <vt:lpstr>游ゴシック Light</vt:lpstr>
      <vt:lpstr>맑은 고딕</vt:lpstr>
      <vt:lpstr>Arial</vt:lpstr>
      <vt:lpstr>Cambria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</cp:revision>
  <dcterms:created xsi:type="dcterms:W3CDTF">2024-04-29T06:07:43Z</dcterms:created>
  <dcterms:modified xsi:type="dcterms:W3CDTF">2024-10-10T02:07:54Z</dcterms:modified>
</cp:coreProperties>
</file>